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8947" autoAdjust="0"/>
  </p:normalViewPr>
  <p:slideViewPr>
    <p:cSldViewPr snapToGrid="0">
      <p:cViewPr varScale="1">
        <p:scale>
          <a:sx n="60" d="100"/>
          <a:sy n="60" d="100"/>
        </p:scale>
        <p:origin x="1098"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3021B-0425-48BA-B2AB-5A11DB7CF882}" type="datetimeFigureOut">
              <a:rPr lang="en-US" smtClean="0"/>
              <a:t>6/10/2019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E3388-AB2B-440A-BF9B-2B1B06CC46FE}" type="slidenum">
              <a:rPr lang="en-US" smtClean="0"/>
              <a:t>‹#›</a:t>
            </a:fld>
            <a:endParaRPr lang="en-US"/>
          </a:p>
        </p:txBody>
      </p:sp>
    </p:spTree>
    <p:extLst>
      <p:ext uri="{BB962C8B-B14F-4D97-AF65-F5344CB8AC3E}">
        <p14:creationId xmlns:p14="http://schemas.microsoft.com/office/powerpoint/2010/main" val="1796721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China is the world’s most populous country; it emerged to be one of the world’s earliest civilizations, Chiba has a wide history that can be precisely followed to understand more of its early times.  Focusing on four historical periods that is the age of exploration, age of modern Imperialism, Age of Decolonization, and age of industrial; revolution, different historical events to place in China during these periods. For instance, During the ages of exploration, Chinese rulers isolated their societies from the Europeans, The age of modern Imperialism in China created two interesting stories, Wars during the age of Decolonization was accelerated by the Chinese leadership, and Chinese Industrial revolution took place in several steps (Parker, 2010).</a:t>
            </a:r>
            <a:endParaRPr lang="en-US" dirty="0"/>
          </a:p>
        </p:txBody>
      </p:sp>
      <p:sp>
        <p:nvSpPr>
          <p:cNvPr id="4" name="Slide Number Placeholder 3"/>
          <p:cNvSpPr>
            <a:spLocks noGrp="1"/>
          </p:cNvSpPr>
          <p:nvPr>
            <p:ph type="sldNum" sz="quarter" idx="10"/>
          </p:nvPr>
        </p:nvSpPr>
        <p:spPr/>
        <p:txBody>
          <a:bodyPr/>
          <a:lstStyle/>
          <a:p>
            <a:fld id="{E8BE3388-AB2B-440A-BF9B-2B1B06CC46FE}" type="slidenum">
              <a:rPr lang="en-US" smtClean="0"/>
              <a:t>2</a:t>
            </a:fld>
            <a:endParaRPr lang="en-US"/>
          </a:p>
        </p:txBody>
      </p:sp>
    </p:spTree>
    <p:extLst>
      <p:ext uri="{BB962C8B-B14F-4D97-AF65-F5344CB8AC3E}">
        <p14:creationId xmlns:p14="http://schemas.microsoft.com/office/powerpoint/2010/main" val="3009339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of the major events that took place in China during the period of exploration was the enactment and changes in China trade policy in the 1500s. The Isolationist trade policy at the beginning of the 1500s did not allow trading with foreigners. However, the policy changed in the course of the century, making the merchant class become more powerful and rich.  Some cases of Imperial trade was allowed by previous dynasties, but Ming dynasty kept China to itself for the most part(Parker, 2010). </a:t>
            </a:r>
            <a:endParaRPr lang="en-US" dirty="0"/>
          </a:p>
        </p:txBody>
      </p:sp>
      <p:sp>
        <p:nvSpPr>
          <p:cNvPr id="4" name="Slide Number Placeholder 3"/>
          <p:cNvSpPr>
            <a:spLocks noGrp="1"/>
          </p:cNvSpPr>
          <p:nvPr>
            <p:ph type="sldNum" sz="quarter" idx="10"/>
          </p:nvPr>
        </p:nvSpPr>
        <p:spPr/>
        <p:txBody>
          <a:bodyPr/>
          <a:lstStyle/>
          <a:p>
            <a:fld id="{E8BE3388-AB2B-440A-BF9B-2B1B06CC46FE}" type="slidenum">
              <a:rPr lang="en-US" smtClean="0"/>
              <a:t>3</a:t>
            </a:fld>
            <a:endParaRPr lang="en-US"/>
          </a:p>
        </p:txBody>
      </p:sp>
    </p:spTree>
    <p:extLst>
      <p:ext uri="{BB962C8B-B14F-4D97-AF65-F5344CB8AC3E}">
        <p14:creationId xmlns:p14="http://schemas.microsoft.com/office/powerpoint/2010/main" val="3405235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revision of China trade policy, allowing foreigners to trade in China gave citizens the freedom to work as they wished. Additionally, it leads to the rise of blurring class lines. These classes were allowed by the government to take Imperial examination and enter government since they were educated and had money. </a:t>
            </a:r>
            <a:endParaRPr lang="en-US" dirty="0"/>
          </a:p>
        </p:txBody>
      </p:sp>
      <p:sp>
        <p:nvSpPr>
          <p:cNvPr id="4" name="Slide Number Placeholder 3"/>
          <p:cNvSpPr>
            <a:spLocks noGrp="1"/>
          </p:cNvSpPr>
          <p:nvPr>
            <p:ph type="sldNum" sz="quarter" idx="10"/>
          </p:nvPr>
        </p:nvSpPr>
        <p:spPr/>
        <p:txBody>
          <a:bodyPr/>
          <a:lstStyle/>
          <a:p>
            <a:fld id="{E8BE3388-AB2B-440A-BF9B-2B1B06CC46FE}" type="slidenum">
              <a:rPr lang="en-US" smtClean="0"/>
              <a:t>4</a:t>
            </a:fld>
            <a:endParaRPr lang="en-US"/>
          </a:p>
        </p:txBody>
      </p:sp>
    </p:spTree>
    <p:extLst>
      <p:ext uri="{BB962C8B-B14F-4D97-AF65-F5344CB8AC3E}">
        <p14:creationId xmlns:p14="http://schemas.microsoft.com/office/powerpoint/2010/main" val="11992351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During the age of modern Imperialism, the main motive in China was Economic. Approximately 20,00 chest of Opium was imported to China in 1823, and later the importation was prohibited in 1836 which much contributed to the Opium war that happened between 1836 and 1842 (Tao, </a:t>
            </a:r>
            <a:r>
              <a:rPr lang="en-US" dirty="0" err="1" smtClean="0"/>
              <a:t>n.d.</a:t>
            </a:r>
            <a:r>
              <a:rPr lang="en-US" dirty="0" smtClean="0"/>
              <a:t>). </a:t>
            </a:r>
            <a:endParaRPr lang="en-US" dirty="0"/>
          </a:p>
        </p:txBody>
      </p:sp>
      <p:sp>
        <p:nvSpPr>
          <p:cNvPr id="4" name="Slide Number Placeholder 3"/>
          <p:cNvSpPr>
            <a:spLocks noGrp="1"/>
          </p:cNvSpPr>
          <p:nvPr>
            <p:ph type="sldNum" sz="quarter" idx="10"/>
          </p:nvPr>
        </p:nvSpPr>
        <p:spPr/>
        <p:txBody>
          <a:bodyPr/>
          <a:lstStyle/>
          <a:p>
            <a:fld id="{E8BE3388-AB2B-440A-BF9B-2B1B06CC46FE}" type="slidenum">
              <a:rPr lang="en-US" smtClean="0"/>
              <a:t>5</a:t>
            </a:fld>
            <a:endParaRPr lang="en-US"/>
          </a:p>
        </p:txBody>
      </p:sp>
    </p:spTree>
    <p:extLst>
      <p:ext uri="{BB962C8B-B14F-4D97-AF65-F5344CB8AC3E}">
        <p14:creationId xmlns:p14="http://schemas.microsoft.com/office/powerpoint/2010/main" val="27138515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 only did China prohibit importation of Quim, but also the </a:t>
            </a:r>
            <a:r>
              <a:rPr lang="en-US" dirty="0" err="1" smtClean="0"/>
              <a:t>Quig</a:t>
            </a:r>
            <a:r>
              <a:rPr lang="en-US" dirty="0" smtClean="0"/>
              <a:t> government went a step further to launch a campaign aimed at confiscating all foreign imported Quim in Canton. The results of the Opium war were not much pleasing to China. First, the wart made China lose the most precious Island at that time, Hong Kong Island. Also, the war made China start receiving disadvantageous economic pressure from European empires, especially British. However, the war made China realize its military weakness, and in the long run, enabled China to make subsequent movements of military industrialization and self-strengthening (Tao, </a:t>
            </a:r>
            <a:r>
              <a:rPr lang="en-US" dirty="0" err="1" smtClean="0"/>
              <a:t>n.d.</a:t>
            </a:r>
            <a:r>
              <a:rPr lang="en-US" dirty="0" smtClean="0"/>
              <a:t>). </a:t>
            </a:r>
            <a:endParaRPr lang="en-US" dirty="0" smtClean="0"/>
          </a:p>
        </p:txBody>
      </p:sp>
      <p:sp>
        <p:nvSpPr>
          <p:cNvPr id="4" name="Slide Number Placeholder 3"/>
          <p:cNvSpPr>
            <a:spLocks noGrp="1"/>
          </p:cNvSpPr>
          <p:nvPr>
            <p:ph type="sldNum" sz="quarter" idx="10"/>
          </p:nvPr>
        </p:nvSpPr>
        <p:spPr/>
        <p:txBody>
          <a:bodyPr/>
          <a:lstStyle/>
          <a:p>
            <a:fld id="{E8BE3388-AB2B-440A-BF9B-2B1B06CC46FE}" type="slidenum">
              <a:rPr lang="en-US" smtClean="0"/>
              <a:t>6</a:t>
            </a:fld>
            <a:endParaRPr lang="en-US"/>
          </a:p>
        </p:txBody>
      </p:sp>
    </p:spTree>
    <p:extLst>
      <p:ext uri="{BB962C8B-B14F-4D97-AF65-F5344CB8AC3E}">
        <p14:creationId xmlns:p14="http://schemas.microsoft.com/office/powerpoint/2010/main" val="65305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Led by the Communist Party of China, which was under the leadership of Mao Zedong, the Chinese Communist revolution proclaimed the Peoples Republic of China. In 1949. This revolution was the Second part of the Chinese Civil War and began after the Second Sino-Japanese war. However, some of the negative results of the fall of Mainland of China to communism in 1949 is that the United States suspended all diplomatic ties with China for several decades (Fraser, 2013). </a:t>
            </a:r>
            <a:endParaRPr lang="en-US" dirty="0"/>
          </a:p>
        </p:txBody>
      </p:sp>
      <p:sp>
        <p:nvSpPr>
          <p:cNvPr id="4" name="Slide Number Placeholder 3"/>
          <p:cNvSpPr>
            <a:spLocks noGrp="1"/>
          </p:cNvSpPr>
          <p:nvPr>
            <p:ph type="sldNum" sz="quarter" idx="10"/>
          </p:nvPr>
        </p:nvSpPr>
        <p:spPr/>
        <p:txBody>
          <a:bodyPr/>
          <a:lstStyle/>
          <a:p>
            <a:fld id="{E8BE3388-AB2B-440A-BF9B-2B1B06CC46FE}" type="slidenum">
              <a:rPr lang="en-US" smtClean="0"/>
              <a:t>7</a:t>
            </a:fld>
            <a:endParaRPr lang="en-US"/>
          </a:p>
        </p:txBody>
      </p:sp>
    </p:spTree>
    <p:extLst>
      <p:ext uri="{BB962C8B-B14F-4D97-AF65-F5344CB8AC3E}">
        <p14:creationId xmlns:p14="http://schemas.microsoft.com/office/powerpoint/2010/main" val="1738278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Eventual Communist victory seemed more and more likely as the Civil war gained strength from 1947 to 1949. The success of Communist after the end of World War II was much prompted by several things including their strong gained grassroots support, superior military organization and morale, and availability of large stock of weapons seized from Japanese supplies in Manchuria (Fraser, 2013).</a:t>
            </a:r>
            <a:endParaRPr lang="en-US" b="1" dirty="0"/>
          </a:p>
        </p:txBody>
      </p:sp>
      <p:sp>
        <p:nvSpPr>
          <p:cNvPr id="4" name="Slide Number Placeholder 3"/>
          <p:cNvSpPr>
            <a:spLocks noGrp="1"/>
          </p:cNvSpPr>
          <p:nvPr>
            <p:ph type="sldNum" sz="quarter" idx="10"/>
          </p:nvPr>
        </p:nvSpPr>
        <p:spPr/>
        <p:txBody>
          <a:bodyPr/>
          <a:lstStyle/>
          <a:p>
            <a:fld id="{E8BE3388-AB2B-440A-BF9B-2B1B06CC46FE}" type="slidenum">
              <a:rPr lang="en-US" smtClean="0"/>
              <a:t>8</a:t>
            </a:fld>
            <a:endParaRPr lang="en-US"/>
          </a:p>
        </p:txBody>
      </p:sp>
    </p:spTree>
    <p:extLst>
      <p:ext uri="{BB962C8B-B14F-4D97-AF65-F5344CB8AC3E}">
        <p14:creationId xmlns:p14="http://schemas.microsoft.com/office/powerpoint/2010/main" val="2471100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industrial revolution in China can be categorized into three phases, and Proto-industrialization was the first phase, which was featured by sprouting of millions of rural enterprises. During this period, the number of village firms greatly increased, making the village industrial gross output top increase more than 13.5 folds. The second period was the first industrialization phase, which was featured by mass production of labor-intensive light consumer goods across China urban as well as rural areas. This period made China become the largest producer and exporter of textiles, the largest producer and exporter of toys and furniture, and the largest producer and importer of cotton (Wen, 2016). </a:t>
            </a:r>
            <a:endParaRPr lang="en-US" dirty="0"/>
          </a:p>
        </p:txBody>
      </p:sp>
      <p:sp>
        <p:nvSpPr>
          <p:cNvPr id="4" name="Slide Number Placeholder 3"/>
          <p:cNvSpPr>
            <a:spLocks noGrp="1"/>
          </p:cNvSpPr>
          <p:nvPr>
            <p:ph type="sldNum" sz="quarter" idx="10"/>
          </p:nvPr>
        </p:nvSpPr>
        <p:spPr/>
        <p:txBody>
          <a:bodyPr/>
          <a:lstStyle/>
          <a:p>
            <a:fld id="{E8BE3388-AB2B-440A-BF9B-2B1B06CC46FE}" type="slidenum">
              <a:rPr lang="en-US" smtClean="0"/>
              <a:t>9</a:t>
            </a:fld>
            <a:endParaRPr lang="en-US"/>
          </a:p>
        </p:txBody>
      </p:sp>
    </p:spTree>
    <p:extLst>
      <p:ext uri="{BB962C8B-B14F-4D97-AF65-F5344CB8AC3E}">
        <p14:creationId xmlns:p14="http://schemas.microsoft.com/office/powerpoint/2010/main" val="36601856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last period of China revolution is the second industrial revolution phase mostly characterized by mass production of means of mass production. This period has experienced increased consumption and production, mainly characterized by increased machinery use and better transportation (Wen, 2016). </a:t>
            </a:r>
            <a:endParaRPr lang="en-US" dirty="0" smtClean="0"/>
          </a:p>
        </p:txBody>
      </p:sp>
      <p:sp>
        <p:nvSpPr>
          <p:cNvPr id="4" name="Slide Number Placeholder 3"/>
          <p:cNvSpPr>
            <a:spLocks noGrp="1"/>
          </p:cNvSpPr>
          <p:nvPr>
            <p:ph type="sldNum" sz="quarter" idx="10"/>
          </p:nvPr>
        </p:nvSpPr>
        <p:spPr/>
        <p:txBody>
          <a:bodyPr/>
          <a:lstStyle/>
          <a:p>
            <a:fld id="{E8BE3388-AB2B-440A-BF9B-2B1B06CC46FE}" type="slidenum">
              <a:rPr lang="en-US" smtClean="0"/>
              <a:t>10</a:t>
            </a:fld>
            <a:endParaRPr lang="en-US"/>
          </a:p>
        </p:txBody>
      </p:sp>
    </p:spTree>
    <p:extLst>
      <p:ext uri="{BB962C8B-B14F-4D97-AF65-F5344CB8AC3E}">
        <p14:creationId xmlns:p14="http://schemas.microsoft.com/office/powerpoint/2010/main" val="6605383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6/10/2019</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6/10/2019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6/10/2019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6/10/2019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6/10/2019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6/10/2019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6/10/2019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6/10/2019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6/10/2019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6/10/2019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6/10/2019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6/10/2019</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stlouisfed.org/publications/regional-economist/april-2016/chinas-rapid-rise-from-backward-agrarian-society-to-industrial-powerhouse-in-just-35-years" TargetMode="External"/><Relationship Id="rId2" Type="http://schemas.openxmlformats.org/officeDocument/2006/relationships/hyperlink" Target="http://blogs.bu.edu/guidedhistory/moderneurope/tao-h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China</a:t>
            </a:r>
            <a:endParaRPr lang="en-US" dirty="0"/>
          </a:p>
        </p:txBody>
      </p:sp>
      <p:sp>
        <p:nvSpPr>
          <p:cNvPr id="3" name="Subtitle 2"/>
          <p:cNvSpPr>
            <a:spLocks noGrp="1"/>
          </p:cNvSpPr>
          <p:nvPr>
            <p:ph type="subTitle" idx="1"/>
          </p:nvPr>
        </p:nvSpPr>
        <p:spPr/>
        <p:txBody>
          <a:bodyPr/>
          <a:lstStyle/>
          <a:p>
            <a:r>
              <a:rPr lang="en-US" cap="none" dirty="0" smtClean="0"/>
              <a:t>Student Name</a:t>
            </a:r>
          </a:p>
          <a:p>
            <a:r>
              <a:rPr lang="en-US" cap="none" dirty="0" smtClean="0"/>
              <a:t>Institution Affiliation</a:t>
            </a:r>
            <a:endParaRPr lang="en-US" cap="none" dirty="0"/>
          </a:p>
        </p:txBody>
      </p:sp>
    </p:spTree>
    <p:extLst>
      <p:ext uri="{BB962C8B-B14F-4D97-AF65-F5344CB8AC3E}">
        <p14:creationId xmlns:p14="http://schemas.microsoft.com/office/powerpoint/2010/main" val="3710049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lstStyle/>
          <a:p>
            <a:r>
              <a:rPr lang="en-US" dirty="0" smtClean="0"/>
              <a:t>China is the worlds most populous country located in East of Asia.</a:t>
            </a:r>
          </a:p>
          <a:p>
            <a:r>
              <a:rPr lang="en-US" dirty="0" smtClean="0"/>
              <a:t>China Emerged </a:t>
            </a:r>
            <a:r>
              <a:rPr lang="en-US" dirty="0"/>
              <a:t>o</a:t>
            </a:r>
            <a:r>
              <a:rPr lang="en-US" dirty="0" smtClean="0"/>
              <a:t>ne of the worlds' earliest civilization</a:t>
            </a:r>
          </a:p>
          <a:p>
            <a:r>
              <a:rPr lang="en-US" dirty="0"/>
              <a:t>Chinese rulers isolated their societies from Europeans during this ages of exploration 1400 – </a:t>
            </a:r>
            <a:r>
              <a:rPr lang="en-US" dirty="0" smtClean="0"/>
              <a:t>1800</a:t>
            </a:r>
          </a:p>
          <a:p>
            <a:r>
              <a:rPr lang="en-US" dirty="0" smtClean="0"/>
              <a:t>China’s imperialism </a:t>
            </a:r>
            <a:r>
              <a:rPr lang="en-US" dirty="0"/>
              <a:t>history has made the rise of different interesting stories over the 19</a:t>
            </a:r>
            <a:r>
              <a:rPr lang="en-US" baseline="30000" dirty="0"/>
              <a:t>th</a:t>
            </a:r>
            <a:r>
              <a:rPr lang="en-US" dirty="0"/>
              <a:t> and the 20</a:t>
            </a:r>
            <a:r>
              <a:rPr lang="en-US" baseline="30000" dirty="0"/>
              <a:t>th</a:t>
            </a:r>
            <a:r>
              <a:rPr lang="en-US" dirty="0"/>
              <a:t> centuries. </a:t>
            </a:r>
            <a:endParaRPr lang="en-US" dirty="0" smtClean="0"/>
          </a:p>
          <a:p>
            <a:r>
              <a:rPr lang="en-US" dirty="0"/>
              <a:t>Chinese leadership was characterized by dictators who accelerated for wars during decolonization</a:t>
            </a:r>
            <a:r>
              <a:rPr lang="en-US" dirty="0" smtClean="0"/>
              <a:t>.</a:t>
            </a:r>
          </a:p>
          <a:p>
            <a:r>
              <a:rPr lang="en-US" dirty="0" smtClean="0"/>
              <a:t>China’s  Industrial Revolution took place stepwise.</a:t>
            </a:r>
            <a:endParaRPr lang="en-US" dirty="0"/>
          </a:p>
        </p:txBody>
      </p:sp>
    </p:spTree>
    <p:extLst>
      <p:ext uri="{BB962C8B-B14F-4D97-AF65-F5344CB8AC3E}">
        <p14:creationId xmlns:p14="http://schemas.microsoft.com/office/powerpoint/2010/main" val="12933933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of Exploration and Encounter (1400-1800) </a:t>
            </a:r>
          </a:p>
        </p:txBody>
      </p:sp>
      <p:sp>
        <p:nvSpPr>
          <p:cNvPr id="3" name="Content Placeholder 2"/>
          <p:cNvSpPr>
            <a:spLocks noGrp="1"/>
          </p:cNvSpPr>
          <p:nvPr>
            <p:ph idx="1"/>
          </p:nvPr>
        </p:nvSpPr>
        <p:spPr/>
        <p:txBody>
          <a:bodyPr/>
          <a:lstStyle/>
          <a:p>
            <a:r>
              <a:rPr lang="en-US" dirty="0" smtClean="0"/>
              <a:t>China much isolated itself from European during the age of exploration.</a:t>
            </a:r>
          </a:p>
          <a:p>
            <a:r>
              <a:rPr lang="en-US" dirty="0" smtClean="0"/>
              <a:t>China official trade policies in 1500s much reflected its isolation.</a:t>
            </a:r>
          </a:p>
          <a:p>
            <a:r>
              <a:rPr lang="en-US" dirty="0" smtClean="0"/>
              <a:t>At the beginning of 1500s, china had an isolationist trade policy</a:t>
            </a:r>
          </a:p>
          <a:p>
            <a:r>
              <a:rPr lang="en-US" dirty="0" smtClean="0"/>
              <a:t>The Ming Dynasty kept China to itself for the most part. </a:t>
            </a:r>
          </a:p>
          <a:p>
            <a:r>
              <a:rPr lang="en-US" dirty="0" smtClean="0"/>
              <a:t>Trade with foreigners became encouraged after China reversed its trade policy in middle 1500s.</a:t>
            </a:r>
          </a:p>
          <a:p>
            <a:r>
              <a:rPr lang="en-US" dirty="0" smtClean="0"/>
              <a:t>Revised trade policy made both merchants and farmers start to grow. </a:t>
            </a:r>
            <a:endParaRPr lang="en-US" dirty="0"/>
          </a:p>
        </p:txBody>
      </p:sp>
    </p:spTree>
    <p:extLst>
      <p:ext uri="{BB962C8B-B14F-4D97-AF65-F5344CB8AC3E}">
        <p14:creationId xmlns:p14="http://schemas.microsoft.com/office/powerpoint/2010/main" val="4073674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of Exploration and Encounter (1400-1800) </a:t>
            </a:r>
            <a:r>
              <a:rPr lang="en-US" dirty="0" smtClean="0"/>
              <a:t>Cont’d</a:t>
            </a:r>
            <a:endParaRPr lang="en-US" dirty="0"/>
          </a:p>
        </p:txBody>
      </p:sp>
      <p:sp>
        <p:nvSpPr>
          <p:cNvPr id="3" name="Content Placeholder 2"/>
          <p:cNvSpPr>
            <a:spLocks noGrp="1"/>
          </p:cNvSpPr>
          <p:nvPr>
            <p:ph idx="1"/>
          </p:nvPr>
        </p:nvSpPr>
        <p:spPr>
          <a:xfrm>
            <a:off x="1154955" y="2603500"/>
            <a:ext cx="5860700" cy="3416300"/>
          </a:xfrm>
        </p:spPr>
        <p:txBody>
          <a:bodyPr/>
          <a:lstStyle/>
          <a:p>
            <a:r>
              <a:rPr lang="en-US" dirty="0" smtClean="0"/>
              <a:t>Revision of China trade policy in middle 1500s gave Chinese Citizen freedom to work as they wished.</a:t>
            </a:r>
          </a:p>
          <a:p>
            <a:r>
              <a:rPr lang="en-US" dirty="0" smtClean="0"/>
              <a:t>Blurring of class lines existed  during middle 1500s.</a:t>
            </a:r>
          </a:p>
          <a:p>
            <a:r>
              <a:rPr lang="en-US" dirty="0" smtClean="0"/>
              <a:t>These classes started entering government</a:t>
            </a:r>
          </a:p>
          <a:p>
            <a:r>
              <a:rPr lang="en-US" dirty="0" smtClean="0"/>
              <a:t>Dynasty prospered for next 70 years.</a:t>
            </a:r>
            <a:endParaRPr lang="en-US" dirty="0"/>
          </a:p>
        </p:txBody>
      </p:sp>
      <p:pic>
        <p:nvPicPr>
          <p:cNvPr id="4" name="Picture 3"/>
          <p:cNvPicPr>
            <a:picLocks noChangeAspect="1"/>
          </p:cNvPicPr>
          <p:nvPr/>
        </p:nvPicPr>
        <p:blipFill>
          <a:blip r:embed="rId3"/>
          <a:stretch>
            <a:fillRect/>
          </a:stretch>
        </p:blipFill>
        <p:spPr>
          <a:xfrm>
            <a:off x="7015655" y="2603500"/>
            <a:ext cx="4284805" cy="3416300"/>
          </a:xfrm>
          <a:prstGeom prst="rect">
            <a:avLst/>
          </a:prstGeom>
        </p:spPr>
      </p:pic>
    </p:spTree>
    <p:extLst>
      <p:ext uri="{BB962C8B-B14F-4D97-AF65-F5344CB8AC3E}">
        <p14:creationId xmlns:p14="http://schemas.microsoft.com/office/powerpoint/2010/main" val="928112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of Modern Imperialism (1800-1945)</a:t>
            </a:r>
          </a:p>
        </p:txBody>
      </p:sp>
      <p:sp>
        <p:nvSpPr>
          <p:cNvPr id="3" name="Content Placeholder 2"/>
          <p:cNvSpPr>
            <a:spLocks noGrp="1"/>
          </p:cNvSpPr>
          <p:nvPr>
            <p:ph idx="1"/>
          </p:nvPr>
        </p:nvSpPr>
        <p:spPr/>
        <p:txBody>
          <a:bodyPr/>
          <a:lstStyle/>
          <a:p>
            <a:r>
              <a:rPr lang="en-US" dirty="0" smtClean="0"/>
              <a:t>The main motive of British Imperialism in China in 19</a:t>
            </a:r>
            <a:r>
              <a:rPr lang="en-US" baseline="30000" dirty="0" smtClean="0"/>
              <a:t>th</a:t>
            </a:r>
            <a:r>
              <a:rPr lang="en-US" dirty="0" smtClean="0"/>
              <a:t> Century was economic.</a:t>
            </a:r>
          </a:p>
          <a:p>
            <a:r>
              <a:rPr lang="en-US" dirty="0" smtClean="0"/>
              <a:t>In  1823, 20,000 Chests of Opium  were Imported to China.</a:t>
            </a:r>
          </a:p>
          <a:p>
            <a:r>
              <a:rPr lang="en-US" dirty="0" smtClean="0"/>
              <a:t>In 1836, </a:t>
            </a:r>
            <a:r>
              <a:rPr lang="en-US" dirty="0" err="1" smtClean="0"/>
              <a:t>Quig</a:t>
            </a:r>
            <a:r>
              <a:rPr lang="en-US" dirty="0" smtClean="0"/>
              <a:t> Court formally prohibits all imports of Opium and attempted to close the ports of Canton and Shanghai.</a:t>
            </a:r>
          </a:p>
          <a:p>
            <a:r>
              <a:rPr lang="en-US" dirty="0" smtClean="0"/>
              <a:t>The Opium, war remained to be the first large scale military conflict that existed between the </a:t>
            </a:r>
            <a:r>
              <a:rPr lang="en-US" dirty="0" err="1" smtClean="0"/>
              <a:t>Quig</a:t>
            </a:r>
            <a:r>
              <a:rPr lang="en-US" dirty="0" smtClean="0"/>
              <a:t> Empire and western imperial powers. </a:t>
            </a:r>
            <a:endParaRPr lang="en-US" dirty="0"/>
          </a:p>
        </p:txBody>
      </p:sp>
    </p:spTree>
    <p:extLst>
      <p:ext uri="{BB962C8B-B14F-4D97-AF65-F5344CB8AC3E}">
        <p14:creationId xmlns:p14="http://schemas.microsoft.com/office/powerpoint/2010/main" val="2225951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 of Modern Imperialism (1800-1945</a:t>
            </a:r>
            <a:r>
              <a:rPr lang="en-US" dirty="0" smtClean="0"/>
              <a:t>) Cont’d</a:t>
            </a:r>
            <a:endParaRPr lang="en-US" dirty="0"/>
          </a:p>
        </p:txBody>
      </p:sp>
      <p:sp>
        <p:nvSpPr>
          <p:cNvPr id="3" name="Content Placeholder 2"/>
          <p:cNvSpPr>
            <a:spLocks noGrp="1"/>
          </p:cNvSpPr>
          <p:nvPr>
            <p:ph idx="1"/>
          </p:nvPr>
        </p:nvSpPr>
        <p:spPr>
          <a:xfrm>
            <a:off x="1154954" y="2603500"/>
            <a:ext cx="6029617" cy="3416300"/>
          </a:xfrm>
        </p:spPr>
        <p:txBody>
          <a:bodyPr/>
          <a:lstStyle/>
          <a:p>
            <a:r>
              <a:rPr lang="en-US" dirty="0" smtClean="0"/>
              <a:t>A campaign to confiscate all foreign Imported Opium in Canton was launched by </a:t>
            </a:r>
            <a:r>
              <a:rPr lang="en-US" dirty="0" err="1" smtClean="0"/>
              <a:t>Quig</a:t>
            </a:r>
            <a:r>
              <a:rPr lang="en-US" dirty="0" smtClean="0"/>
              <a:t> government after official Opium prohibition. </a:t>
            </a:r>
          </a:p>
          <a:p>
            <a:r>
              <a:rPr lang="en-US" dirty="0" smtClean="0"/>
              <a:t>The Opium war made China loose Hong Kong Island.</a:t>
            </a:r>
          </a:p>
          <a:p>
            <a:r>
              <a:rPr lang="en-US" dirty="0" smtClean="0"/>
              <a:t>TH Opium war also revealed the military weakness of the </a:t>
            </a:r>
            <a:r>
              <a:rPr lang="en-US" dirty="0" err="1" smtClean="0"/>
              <a:t>Quig</a:t>
            </a:r>
            <a:r>
              <a:rPr lang="en-US" dirty="0" smtClean="0"/>
              <a:t> Government.</a:t>
            </a:r>
          </a:p>
          <a:p>
            <a:r>
              <a:rPr lang="en-US" dirty="0" smtClean="0"/>
              <a:t>After Quim war, China began top experience several disadvantageous economic pressure from European Empires such as British. </a:t>
            </a:r>
            <a:endParaRPr lang="en-US" dirty="0"/>
          </a:p>
        </p:txBody>
      </p:sp>
      <p:pic>
        <p:nvPicPr>
          <p:cNvPr id="4" name="Picture 3"/>
          <p:cNvPicPr>
            <a:picLocks noChangeAspect="1"/>
          </p:cNvPicPr>
          <p:nvPr/>
        </p:nvPicPr>
        <p:blipFill>
          <a:blip r:embed="rId3"/>
          <a:stretch>
            <a:fillRect/>
          </a:stretch>
        </p:blipFill>
        <p:spPr>
          <a:xfrm>
            <a:off x="7184571" y="2603500"/>
            <a:ext cx="5007428" cy="3608114"/>
          </a:xfrm>
          <a:prstGeom prst="rect">
            <a:avLst/>
          </a:prstGeom>
        </p:spPr>
      </p:pic>
    </p:spTree>
    <p:extLst>
      <p:ext uri="{BB962C8B-B14F-4D97-AF65-F5344CB8AC3E}">
        <p14:creationId xmlns:p14="http://schemas.microsoft.com/office/powerpoint/2010/main" val="1294462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Decolonization (post-1945) </a:t>
            </a:r>
            <a:endParaRPr lang="en-US" dirty="0"/>
          </a:p>
        </p:txBody>
      </p:sp>
      <p:sp>
        <p:nvSpPr>
          <p:cNvPr id="3" name="Content Placeholder 2"/>
          <p:cNvSpPr>
            <a:spLocks noGrp="1"/>
          </p:cNvSpPr>
          <p:nvPr>
            <p:ph idx="1"/>
          </p:nvPr>
        </p:nvSpPr>
        <p:spPr>
          <a:xfrm>
            <a:off x="1154954" y="2603500"/>
            <a:ext cx="6029617" cy="3416300"/>
          </a:xfrm>
        </p:spPr>
        <p:txBody>
          <a:bodyPr/>
          <a:lstStyle/>
          <a:p>
            <a:r>
              <a:rPr lang="en-US" dirty="0" smtClean="0"/>
              <a:t>In 1949, Chinese Communist Revolution took place</a:t>
            </a:r>
          </a:p>
          <a:p>
            <a:r>
              <a:rPr lang="en-US" dirty="0" smtClean="0"/>
              <a:t>People’s Republic of China was proclaimed on 1</a:t>
            </a:r>
            <a:r>
              <a:rPr lang="en-US" baseline="30000" dirty="0" smtClean="0"/>
              <a:t>st</a:t>
            </a:r>
            <a:r>
              <a:rPr lang="en-US" dirty="0" smtClean="0"/>
              <a:t> October 1949.</a:t>
            </a:r>
          </a:p>
          <a:p>
            <a:r>
              <a:rPr lang="en-US" dirty="0" smtClean="0"/>
              <a:t>Revolution began in 1946 after end of Second Sino-</a:t>
            </a:r>
            <a:r>
              <a:rPr lang="en-US" dirty="0"/>
              <a:t>J</a:t>
            </a:r>
            <a:r>
              <a:rPr lang="en-US" dirty="0" smtClean="0"/>
              <a:t>apanese War</a:t>
            </a:r>
          </a:p>
          <a:p>
            <a:r>
              <a:rPr lang="en-US" dirty="0" smtClean="0"/>
              <a:t>The United States Suspended diplomatic ties with the PRC for Decades after fall of mainland China to communism.</a:t>
            </a:r>
            <a:endParaRPr lang="en-US" dirty="0"/>
          </a:p>
        </p:txBody>
      </p:sp>
      <p:pic>
        <p:nvPicPr>
          <p:cNvPr id="4" name="Picture 3"/>
          <p:cNvPicPr>
            <a:picLocks noChangeAspect="1"/>
          </p:cNvPicPr>
          <p:nvPr/>
        </p:nvPicPr>
        <p:blipFill>
          <a:blip r:embed="rId3"/>
          <a:stretch>
            <a:fillRect/>
          </a:stretch>
        </p:blipFill>
        <p:spPr>
          <a:xfrm>
            <a:off x="7184572" y="2603500"/>
            <a:ext cx="2731796" cy="3416300"/>
          </a:xfrm>
          <a:prstGeom prst="rect">
            <a:avLst/>
          </a:prstGeom>
        </p:spPr>
      </p:pic>
    </p:spTree>
    <p:extLst>
      <p:ext uri="{BB962C8B-B14F-4D97-AF65-F5344CB8AC3E}">
        <p14:creationId xmlns:p14="http://schemas.microsoft.com/office/powerpoint/2010/main" val="4042644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Age of Decolonization (post-1945) </a:t>
            </a:r>
            <a:r>
              <a:rPr lang="en-US" b="1" dirty="0" smtClean="0"/>
              <a:t>Cont’d</a:t>
            </a:r>
            <a:endParaRPr lang="en-US" dirty="0"/>
          </a:p>
        </p:txBody>
      </p:sp>
      <p:sp>
        <p:nvSpPr>
          <p:cNvPr id="3" name="Content Placeholder 2"/>
          <p:cNvSpPr>
            <a:spLocks noGrp="1"/>
          </p:cNvSpPr>
          <p:nvPr>
            <p:ph idx="1"/>
          </p:nvPr>
        </p:nvSpPr>
        <p:spPr>
          <a:xfrm>
            <a:off x="1154955" y="2603500"/>
            <a:ext cx="6003492" cy="3416300"/>
          </a:xfrm>
        </p:spPr>
        <p:txBody>
          <a:bodyPr/>
          <a:lstStyle/>
          <a:p>
            <a:pPr marL="0" indent="0">
              <a:buNone/>
            </a:pPr>
            <a:r>
              <a:rPr lang="en-US" dirty="0" smtClean="0"/>
              <a:t>Some of the factors that lead to success of Communists though never hold any major cities after World war II include;</a:t>
            </a:r>
          </a:p>
          <a:p>
            <a:r>
              <a:rPr lang="en-US" dirty="0" smtClean="0"/>
              <a:t>Thy had strong grassroots support</a:t>
            </a:r>
          </a:p>
          <a:p>
            <a:r>
              <a:rPr lang="en-US" dirty="0" smtClean="0"/>
              <a:t>They had superior military morale and organization</a:t>
            </a:r>
          </a:p>
          <a:p>
            <a:r>
              <a:rPr lang="en-US" dirty="0" smtClean="0"/>
              <a:t>They had large stock of weapons that were seized from Japanese supplies in Manchuria.</a:t>
            </a:r>
            <a:endParaRPr lang="en-US" dirty="0"/>
          </a:p>
        </p:txBody>
      </p:sp>
      <p:pic>
        <p:nvPicPr>
          <p:cNvPr id="4" name="Picture 3"/>
          <p:cNvPicPr>
            <a:picLocks noChangeAspect="1"/>
          </p:cNvPicPr>
          <p:nvPr/>
        </p:nvPicPr>
        <p:blipFill>
          <a:blip r:embed="rId3"/>
          <a:stretch>
            <a:fillRect/>
          </a:stretch>
        </p:blipFill>
        <p:spPr>
          <a:xfrm>
            <a:off x="7158447" y="2603500"/>
            <a:ext cx="3155767" cy="3416300"/>
          </a:xfrm>
          <a:prstGeom prst="rect">
            <a:avLst/>
          </a:prstGeom>
        </p:spPr>
      </p:pic>
    </p:spTree>
    <p:extLst>
      <p:ext uri="{BB962C8B-B14F-4D97-AF65-F5344CB8AC3E}">
        <p14:creationId xmlns:p14="http://schemas.microsoft.com/office/powerpoint/2010/main" val="3148242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Industrial Revolution </a:t>
            </a:r>
            <a:endParaRPr lang="en-US" dirty="0"/>
          </a:p>
        </p:txBody>
      </p:sp>
      <p:sp>
        <p:nvSpPr>
          <p:cNvPr id="3" name="Content Placeholder 2"/>
          <p:cNvSpPr>
            <a:spLocks noGrp="1"/>
          </p:cNvSpPr>
          <p:nvPr>
            <p:ph idx="1"/>
          </p:nvPr>
        </p:nvSpPr>
        <p:spPr>
          <a:xfrm>
            <a:off x="1154954" y="2603500"/>
            <a:ext cx="6081869" cy="3416300"/>
          </a:xfrm>
        </p:spPr>
        <p:txBody>
          <a:bodyPr>
            <a:normAutofit fontScale="85000" lnSpcReduction="10000"/>
          </a:bodyPr>
          <a:lstStyle/>
          <a:p>
            <a:r>
              <a:rPr lang="en-US" dirty="0" smtClean="0"/>
              <a:t>1978 to 1988 marked the proto-industrialization phase.</a:t>
            </a:r>
          </a:p>
          <a:p>
            <a:r>
              <a:rPr lang="en-US" dirty="0" smtClean="0"/>
              <a:t>Sprouting of millions of rural enterprises was experienced in this phase.</a:t>
            </a:r>
          </a:p>
          <a:p>
            <a:r>
              <a:rPr lang="en-US" dirty="0" smtClean="0"/>
              <a:t>These enterprises acted as engines of economic growth</a:t>
            </a:r>
          </a:p>
          <a:p>
            <a:r>
              <a:rPr lang="en-US" dirty="0" smtClean="0"/>
              <a:t>1988 to 1998 marked the first industrial revolution phase in China. </a:t>
            </a:r>
          </a:p>
          <a:p>
            <a:r>
              <a:rPr lang="en-US" dirty="0" smtClean="0"/>
              <a:t>The phase featured mass production of labor intensive light consumer goods.</a:t>
            </a:r>
          </a:p>
          <a:p>
            <a:r>
              <a:rPr lang="en-US" dirty="0" smtClean="0"/>
              <a:t>The phase rely mainly on imported machinery for production</a:t>
            </a:r>
          </a:p>
          <a:p>
            <a:r>
              <a:rPr lang="en-US" dirty="0" smtClean="0"/>
              <a:t>China became the largest producer and exporter of textiles among others. </a:t>
            </a:r>
            <a:endParaRPr lang="en-US" dirty="0"/>
          </a:p>
        </p:txBody>
      </p:sp>
      <p:pic>
        <p:nvPicPr>
          <p:cNvPr id="4" name="Picture 3"/>
          <p:cNvPicPr>
            <a:picLocks noChangeAspect="1"/>
          </p:cNvPicPr>
          <p:nvPr/>
        </p:nvPicPr>
        <p:blipFill>
          <a:blip r:embed="rId3"/>
          <a:stretch>
            <a:fillRect/>
          </a:stretch>
        </p:blipFill>
        <p:spPr>
          <a:xfrm>
            <a:off x="7236823" y="2603500"/>
            <a:ext cx="3326074" cy="3416300"/>
          </a:xfrm>
          <a:prstGeom prst="rect">
            <a:avLst/>
          </a:prstGeom>
        </p:spPr>
      </p:pic>
    </p:spTree>
    <p:extLst>
      <p:ext uri="{BB962C8B-B14F-4D97-AF65-F5344CB8AC3E}">
        <p14:creationId xmlns:p14="http://schemas.microsoft.com/office/powerpoint/2010/main" val="534130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Industrial Revolution </a:t>
            </a:r>
            <a:r>
              <a:rPr lang="en-US" dirty="0" smtClean="0"/>
              <a:t>Cont’d</a:t>
            </a:r>
            <a:endParaRPr lang="en-US" dirty="0"/>
          </a:p>
        </p:txBody>
      </p:sp>
      <p:sp>
        <p:nvSpPr>
          <p:cNvPr id="3" name="Content Placeholder 2"/>
          <p:cNvSpPr>
            <a:spLocks noGrp="1"/>
          </p:cNvSpPr>
          <p:nvPr>
            <p:ph idx="1"/>
          </p:nvPr>
        </p:nvSpPr>
        <p:spPr>
          <a:xfrm>
            <a:off x="1154954" y="2603500"/>
            <a:ext cx="6270605" cy="3416300"/>
          </a:xfrm>
        </p:spPr>
        <p:txBody>
          <a:bodyPr/>
          <a:lstStyle/>
          <a:p>
            <a:r>
              <a:rPr lang="en-US" dirty="0" smtClean="0"/>
              <a:t>1988 to present marks the third period of China industrialization known as second industrial revolution phase. </a:t>
            </a:r>
          </a:p>
          <a:p>
            <a:r>
              <a:rPr lang="en-US" dirty="0" smtClean="0"/>
              <a:t>This phase is characterized by mass production of means of mas production</a:t>
            </a:r>
          </a:p>
          <a:p>
            <a:r>
              <a:rPr lang="en-US" dirty="0" smtClean="0"/>
              <a:t>Increased machinery and transportation</a:t>
            </a:r>
            <a:endParaRPr lang="en-US" dirty="0"/>
          </a:p>
        </p:txBody>
      </p:sp>
      <p:pic>
        <p:nvPicPr>
          <p:cNvPr id="4" name="Picture 3"/>
          <p:cNvPicPr>
            <a:picLocks noChangeAspect="1"/>
          </p:cNvPicPr>
          <p:nvPr/>
        </p:nvPicPr>
        <p:blipFill>
          <a:blip r:embed="rId3"/>
          <a:stretch>
            <a:fillRect/>
          </a:stretch>
        </p:blipFill>
        <p:spPr>
          <a:xfrm>
            <a:off x="7425560" y="2603501"/>
            <a:ext cx="4225158" cy="3416300"/>
          </a:xfrm>
          <a:prstGeom prst="rect">
            <a:avLst/>
          </a:prstGeom>
        </p:spPr>
      </p:pic>
    </p:spTree>
    <p:extLst>
      <p:ext uri="{BB962C8B-B14F-4D97-AF65-F5344CB8AC3E}">
        <p14:creationId xmlns:p14="http://schemas.microsoft.com/office/powerpoint/2010/main" val="42385730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a:t>Fraser, C. (2013). Decolonization and the Cold War. </a:t>
            </a:r>
            <a:r>
              <a:rPr lang="en-US" i="1" dirty="0"/>
              <a:t>The Oxford Handbook of the Cold War</a:t>
            </a:r>
            <a:r>
              <a:rPr lang="en-US" dirty="0"/>
              <a:t>, 745-746</a:t>
            </a:r>
            <a:r>
              <a:rPr lang="en-US" dirty="0" smtClean="0"/>
              <a:t>.</a:t>
            </a:r>
          </a:p>
          <a:p>
            <a:r>
              <a:rPr lang="en-US" dirty="0"/>
              <a:t>Tao He. (</a:t>
            </a:r>
            <a:r>
              <a:rPr lang="en-US" dirty="0" err="1"/>
              <a:t>n.d.</a:t>
            </a:r>
            <a:r>
              <a:rPr lang="en-US" dirty="0"/>
              <a:t>). </a:t>
            </a:r>
            <a:r>
              <a:rPr lang="en-US" i="1" dirty="0"/>
              <a:t>British Imperialism in China | Guided History</a:t>
            </a:r>
            <a:r>
              <a:rPr lang="en-US" dirty="0"/>
              <a:t> [Video file]. Retrieved from </a:t>
            </a:r>
            <a:r>
              <a:rPr lang="en-US" dirty="0">
                <a:hlinkClick r:id="rId2"/>
              </a:rPr>
              <a:t>http://blogs.bu.edu/guidedhistory/moderneurope/tao-he</a:t>
            </a:r>
            <a:r>
              <a:rPr lang="en-US" dirty="0" smtClean="0">
                <a:hlinkClick r:id="rId2"/>
              </a:rPr>
              <a:t>/</a:t>
            </a:r>
            <a:r>
              <a:rPr lang="en-US" dirty="0" smtClean="0"/>
              <a:t> </a:t>
            </a:r>
          </a:p>
          <a:p>
            <a:r>
              <a:rPr lang="en-US" dirty="0" smtClean="0"/>
              <a:t>Yi </a:t>
            </a:r>
            <a:r>
              <a:rPr lang="en-US" dirty="0"/>
              <a:t>Wen. (2016, April 12). </a:t>
            </a:r>
            <a:r>
              <a:rPr lang="en-US" i="1" dirty="0"/>
              <a:t>China's Rise from Agrarian Society to Industrial Power | St. Louis Fed</a:t>
            </a:r>
            <a:r>
              <a:rPr lang="en-US" dirty="0"/>
              <a:t> [Video file]. Retrieved from </a:t>
            </a:r>
            <a:r>
              <a:rPr lang="en-US" dirty="0">
                <a:hlinkClick r:id="rId3"/>
              </a:rPr>
              <a:t>https://</a:t>
            </a:r>
            <a:r>
              <a:rPr lang="en-US" dirty="0" smtClean="0">
                <a:hlinkClick r:id="rId3"/>
              </a:rPr>
              <a:t>www.stlouisfed.org/publications/regional-economist/april-2016/chinas-rapid-rise-from-backward-agrarian-society-to-industrial-powerhouse-in-just-35-years</a:t>
            </a:r>
            <a:r>
              <a:rPr lang="en-US" dirty="0" smtClean="0"/>
              <a:t> </a:t>
            </a:r>
            <a:endParaRPr lang="en-US" dirty="0"/>
          </a:p>
          <a:p>
            <a:r>
              <a:rPr lang="en-US" dirty="0" smtClean="0"/>
              <a:t>Parker</a:t>
            </a:r>
            <a:r>
              <a:rPr lang="en-US" dirty="0"/>
              <a:t>, C. H. (2010). </a:t>
            </a:r>
            <a:r>
              <a:rPr lang="en-US" i="1" dirty="0"/>
              <a:t>Global interactions in the early modern age, 1400–1800</a:t>
            </a:r>
            <a:r>
              <a:rPr lang="en-US" dirty="0"/>
              <a:t>. Cambridge University Press.</a:t>
            </a:r>
          </a:p>
          <a:p>
            <a:endParaRPr lang="en-US" dirty="0"/>
          </a:p>
        </p:txBody>
      </p:sp>
    </p:spTree>
    <p:extLst>
      <p:ext uri="{BB962C8B-B14F-4D97-AF65-F5344CB8AC3E}">
        <p14:creationId xmlns:p14="http://schemas.microsoft.com/office/powerpoint/2010/main" val="275337485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193</TotalTime>
  <Words>1462</Words>
  <Application>Microsoft Office PowerPoint</Application>
  <PresentationFormat>Widescreen</PresentationFormat>
  <Paragraphs>77</Paragraphs>
  <Slides>11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Century Gothic</vt:lpstr>
      <vt:lpstr>Wingdings 3</vt:lpstr>
      <vt:lpstr>Ion Boardroom</vt:lpstr>
      <vt:lpstr>China</vt:lpstr>
      <vt:lpstr>Introduction</vt:lpstr>
      <vt:lpstr>Age of Exploration and Encounter (1400-1800) </vt:lpstr>
      <vt:lpstr>Age of Exploration and Encounter (1400-1800) Cont’d</vt:lpstr>
      <vt:lpstr>Age of Modern Imperialism (1800-1945)</vt:lpstr>
      <vt:lpstr>Age of Modern Imperialism (1800-1945) Cont’d</vt:lpstr>
      <vt:lpstr>Age of Decolonization (post-1945) </vt:lpstr>
      <vt:lpstr>Age of Decolonization (post-1945) Cont’d</vt:lpstr>
      <vt:lpstr>Industrial Revolution </vt:lpstr>
      <vt:lpstr>Industrial Revolution Cont’d</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China</dc:title>
  <dc:creator>user</dc:creator>
  <cp:lastModifiedBy>MORRIS</cp:lastModifiedBy>
  <cp:revision>19</cp:revision>
  <dcterms:created xsi:type="dcterms:W3CDTF">2019-06-10T09:52:47Z</dcterms:created>
  <dcterms:modified xsi:type="dcterms:W3CDTF">2019-06-10T13:06:40Z</dcterms:modified>
</cp:coreProperties>
</file>